
<file path=[Content_Types].xml><?xml version="1.0" encoding="utf-8"?>
<Types xmlns="http://schemas.openxmlformats.org/package/2006/content-types">
  <Default Extension="png" ContentType="image/png"/>
  <Default Extension="pdf" ContentType="application/pd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6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7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8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9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  <p:sldMasterId id="2147483666" r:id="rId2"/>
    <p:sldMasterId id="2147483701" r:id="rId3"/>
    <p:sldMasterId id="2147483662" r:id="rId4"/>
    <p:sldMasterId id="2147483695" r:id="rId5"/>
    <p:sldMasterId id="2147483697" r:id="rId6"/>
    <p:sldMasterId id="2147483699" r:id="rId7"/>
    <p:sldMasterId id="2147483703" r:id="rId8"/>
    <p:sldMasterId id="2147483705" r:id="rId9"/>
    <p:sldMasterId id="2147483673" r:id="rId10"/>
  </p:sldMasterIdLst>
  <p:notesMasterIdLst>
    <p:notesMasterId r:id="rId17"/>
  </p:notesMasterIdLst>
  <p:handoutMasterIdLst>
    <p:handoutMasterId r:id="rId18"/>
  </p:handoutMasterIdLst>
  <p:sldIdLst>
    <p:sldId id="256" r:id="rId11"/>
    <p:sldId id="261" r:id="rId12"/>
    <p:sldId id="262" r:id="rId13"/>
    <p:sldId id="269" r:id="rId14"/>
    <p:sldId id="270" r:id="rId15"/>
    <p:sldId id="263" r:id="rId1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1F35"/>
    <a:srgbClr val="000000"/>
    <a:srgbClr val="2F5796"/>
    <a:srgbClr val="2F574D"/>
    <a:srgbClr val="2F5700"/>
    <a:srgbClr val="07164D"/>
    <a:srgbClr val="081852"/>
    <a:srgbClr val="42385F"/>
    <a:srgbClr val="D23732"/>
    <a:srgbClr val="BC34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3" autoAdjust="0"/>
    <p:restoredTop sz="94682"/>
  </p:normalViewPr>
  <p:slideViewPr>
    <p:cSldViewPr snapToGrid="0" snapToObjects="1">
      <p:cViewPr varScale="1">
        <p:scale>
          <a:sx n="161" d="100"/>
          <a:sy n="161" d="100"/>
        </p:scale>
        <p:origin x="216" y="3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3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10" Type="http://schemas.openxmlformats.org/officeDocument/2006/relationships/slideMaster" Target="slideMasters/slideMaster10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F8666-4BAF-2747-8DDA-B5E0EF46CB9B}" type="datetimeFigureOut">
              <a:rPr lang="en-US" smtClean="0"/>
              <a:pPr/>
              <a:t>10/22/19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4950B-CDFD-304F-914B-D6BF1F1CCA6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pdf>
</file>

<file path=ppt/media/image13.png>
</file>

<file path=ppt/media/image14.png>
</file>

<file path=ppt/media/image2.pdf>
</file>

<file path=ppt/media/image2.png>
</file>

<file path=ppt/media/image3.jpeg>
</file>

<file path=ppt/media/image4.jpeg>
</file>

<file path=ppt/media/image5.jpeg>
</file>

<file path=ppt/media/image6.pdf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4187-1356-0B4A-B607-C29727ED112E}" type="datetimeFigureOut">
              <a:rPr lang="en-US" smtClean="0"/>
              <a:pPr/>
              <a:t>10/22/19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FD7A8-CB24-6942-A9BD-39BD474A037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Slide Full Width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C3F3AA0-F6DB-FE47-A702-E7EEB380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26DEA87-87EB-9A4B-8FCB-3F27A4CC898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71E7FDD-C2E5-5249-A9F8-313DB3D7776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085895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FA864BC-59D8-EC43-8DEF-60200B3C9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ACB8B87-1508-2448-956A-192B228423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1653EFA-C7D3-2D4E-BFAD-94C1BC20C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C332736-02FF-FD4D-91FF-5FCE1B10F0E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E728C29-9B5E-E54D-8740-E7B23506D0B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245110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4D6FE81-54E9-7347-A205-504FC2FF1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BA6E938-B138-154B-99CF-9696C70125A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5897858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BD0B18A-A590-1F47-8131-BFB6BE601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3E126F1-EAD1-B54A-A22F-06FD478709C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80EC91E-0DCB-A643-A761-B02FE8B85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sz="40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BEE24F5-1C10-EA43-A5E9-4FA75E3B567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E558E-F970-FE4B-A336-F787DC785EE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3003972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EC55EE0-4991-C84B-8D68-5E2FDEE28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B2A2718-05E5-C445-AF69-76DA539853A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2549405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CC98878-4F62-FF40-9D56-3D26743B3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8E36859-01C0-104C-ABA0-D4207CC85A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737753-7CD0-A548-B0A1-32CF434A7B1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591199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72EE2B5-1F0F-9E4B-B5CA-9E717F5F1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9B241E2-8FB6-F943-B798-E262601148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33958722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F8F791B3-0D7B-A641-958B-5DAE14682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EB98696-0B62-D14A-A6D3-4F3BC1771EB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D413DD53-F98E-A44F-AF88-314E929E9FC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76614"/>
            <a:ext cx="8098637" cy="4071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7126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1280160"/>
            <a:ext cx="6270625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1" y="63944"/>
            <a:ext cx="6270624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25672641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80160"/>
            <a:ext cx="6407331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6407331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4723256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ted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760" y="1280160"/>
            <a:ext cx="6331906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758" y="63944"/>
            <a:ext cx="6331907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9905641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ing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719852"/>
            <a:ext cx="5029200" cy="4128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6559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511956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Two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D33F66B-3F9D-7941-AC9A-DEDF7DAAD5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Session Title – Week #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2AFA089-5A0B-674C-8447-97AEDA72D67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295685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2 -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2083121224"/>
      </p:ext>
    </p:extLst>
  </p:cSld>
  <p:clrMapOvr>
    <a:masterClrMapping/>
  </p:clrMapOvr>
  <p:transition spd="slow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745500668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F9FDD37-938C-0F4A-AC29-8710AC33A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5DF23F8-D96D-E146-A49B-C1485DC94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B8813FD-E2AC-A04C-A0F8-3A047D881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1781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8BD266F-9629-E341-AA53-4D03EFF01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C8F15A5-8EE8-2542-B0FA-E59EE690A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2267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df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10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df"/><Relationship Id="rId5" Type="http://schemas.openxmlformats.org/officeDocument/2006/relationships/image" Target="../media/image3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df"/><Relationship Id="rId5" Type="http://schemas.openxmlformats.org/officeDocument/2006/relationships/image" Target="../media/image4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5.jpe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7.jpe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10.jpe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11.jpe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.png"/><Relationship Id="rId5" Type="http://schemas.openxmlformats.org/officeDocument/2006/relationships/image" Target="../media/image13.pdf"/><Relationship Id="rId4" Type="http://schemas.openxmlformats.org/officeDocument/2006/relationships/image" Target="../media/image1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ilding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36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1945"/>
            <a:ext cx="9144000" cy="5118416"/>
          </a:xfrm>
          <a:prstGeom prst="rect">
            <a:avLst/>
          </a:prstGeom>
          <a:solidFill>
            <a:schemeClr val="accent3">
              <a:alpha val="6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715" r:id="rId2"/>
    <p:sldLayoutId id="2147483716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Illinois-Logo-Full-Color-RGB.png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733365" y="217163"/>
            <a:ext cx="189764" cy="2745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18" r:id="rId2"/>
    <p:sldLayoutId id="2147483726" r:id="rId3"/>
    <p:sldLayoutId id="2147483725" r:id="rId4"/>
    <p:sldLayoutId id="2147483719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457200" indent="0" algn="l" defTabSz="457200" rtl="0" eaLnBrk="1" latinLnBrk="0" hangingPunct="1">
        <a:spcBef>
          <a:spcPct val="20000"/>
        </a:spcBef>
        <a:buFont typeface="Arial"/>
        <a:buNone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914400" indent="0" algn="l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3716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18288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2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BIF interior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936" y="0"/>
            <a:ext cx="9144000" cy="5143500"/>
          </a:xfrm>
          <a:prstGeom prst="rect">
            <a:avLst/>
          </a:prstGeom>
          <a:ln>
            <a:noFill/>
          </a:ln>
        </p:spPr>
      </p:pic>
      <p:sp>
        <p:nvSpPr>
          <p:cNvPr id="15" name="Rectangle 14"/>
          <p:cNvSpPr/>
          <p:nvPr userDrawn="1"/>
        </p:nvSpPr>
        <p:spPr>
          <a:xfrm>
            <a:off x="2936" y="0"/>
            <a:ext cx="9142199" cy="5118416"/>
          </a:xfrm>
          <a:prstGeom prst="rect">
            <a:avLst/>
          </a:prstGeom>
          <a:solidFill>
            <a:schemeClr val="accent3">
              <a:alpha val="78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707" r:id="rId2"/>
    <p:sldLayoutId id="2147483709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172tmc-72dpi.jpg"/>
          <p:cNvPicPr>
            <a:picLocks noChangeAspect="1"/>
          </p:cNvPicPr>
          <p:nvPr userDrawn="1"/>
        </p:nvPicPr>
        <p:blipFill>
          <a:blip r:embed="rId5"/>
          <a:srcRect t="13798"/>
          <a:stretch>
            <a:fillRect/>
          </a:stretch>
        </p:blipFill>
        <p:spPr>
          <a:xfrm>
            <a:off x="0" y="0"/>
            <a:ext cx="9144000" cy="5141059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-6350"/>
            <a:ext cx="9154541" cy="5148261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pic>
        <p:nvPicPr>
          <p:cNvPr id="12" name="Picture 11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  <p:cxnSp>
        <p:nvCxnSpPr>
          <p:cNvPr id="23" name="Straight Connector 22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23" r:id="rId2"/>
    <p:sldLayoutId id="2147483724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IFlobby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-6350"/>
            <a:ext cx="9144000" cy="51482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722" r:id="rId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inkstockPhotos-694054978 (72).jpg"/>
          <p:cNvPicPr>
            <a:picLocks noChangeAspect="1"/>
          </p:cNvPicPr>
          <p:nvPr userDrawn="1"/>
        </p:nvPicPr>
        <p:blipFill>
          <a:blip r:embed="rId4"/>
          <a:srcRect t="5825" b="10485"/>
          <a:stretch>
            <a:fillRect/>
          </a:stretch>
        </p:blipFill>
        <p:spPr>
          <a:xfrm>
            <a:off x="-1" y="2728"/>
            <a:ext cx="9144001" cy="5140772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1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iStock-527370201-72dpi.jpg"/>
          <p:cNvPicPr>
            <a:picLocks noChangeAspect="1"/>
          </p:cNvPicPr>
          <p:nvPr userDrawn="1"/>
        </p:nvPicPr>
        <p:blipFill>
          <a:blip r:embed="rId4"/>
          <a:srcRect b="16222"/>
          <a:stretch>
            <a:fillRect/>
          </a:stretch>
        </p:blipFill>
        <p:spPr>
          <a:xfrm>
            <a:off x="0" y="-6791"/>
            <a:ext cx="9144000" cy="513779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7515" y="-17257"/>
            <a:ext cx="9144000" cy="5148261"/>
          </a:xfrm>
          <a:prstGeom prst="rect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21218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698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304 tmc.jpg"/>
          <p:cNvPicPr>
            <a:picLocks noChangeAspect="1"/>
          </p:cNvPicPr>
          <p:nvPr userDrawn="1"/>
        </p:nvPicPr>
        <p:blipFill>
          <a:blip r:embed="rId4"/>
          <a:srcRect l="517" t="3221" b="9662"/>
          <a:stretch>
            <a:fillRect/>
          </a:stretch>
        </p:blipFill>
        <p:spPr>
          <a:xfrm>
            <a:off x="-10541" y="-15562"/>
            <a:ext cx="9154541" cy="51454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5746" y="-15561"/>
            <a:ext cx="9154541" cy="5145462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17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118tmc-72dpi.jpg"/>
          <p:cNvPicPr>
            <a:picLocks noChangeAspect="1"/>
          </p:cNvPicPr>
          <p:nvPr userDrawn="1"/>
        </p:nvPicPr>
        <p:blipFill>
          <a:blip r:embed="rId4"/>
          <a:srcRect l="652" t="8471" b="1059"/>
          <a:stretch>
            <a:fillRect/>
          </a:stretch>
        </p:blipFill>
        <p:spPr>
          <a:xfrm>
            <a:off x="0" y="-22239"/>
            <a:ext cx="9161011" cy="5143903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-17483"/>
            <a:ext cx="9154541" cy="5152140"/>
          </a:xfrm>
          <a:prstGeom prst="rect">
            <a:avLst/>
          </a:prstGeom>
          <a:solidFill>
            <a:schemeClr val="accent2">
              <a:alpha val="6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13704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04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if interior.jpg"/>
          <p:cNvPicPr>
            <a:picLocks noChangeAspect="1"/>
          </p:cNvPicPr>
          <p:nvPr userDrawn="1"/>
        </p:nvPicPr>
        <p:blipFill>
          <a:blip r:embed="rId4"/>
          <a:srcRect r="7400" b="6667"/>
          <a:stretch>
            <a:fillRect/>
          </a:stretch>
        </p:blipFill>
        <p:spPr>
          <a:xfrm>
            <a:off x="0" y="0"/>
            <a:ext cx="9172992" cy="513116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23739" y="0"/>
            <a:ext cx="9191479" cy="5143500"/>
          </a:xfrm>
          <a:prstGeom prst="rect">
            <a:avLst/>
          </a:prstGeom>
          <a:solidFill>
            <a:srgbClr val="FFFFFF">
              <a:alpha val="8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23739" y="5131168"/>
            <a:ext cx="9191479" cy="12332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55412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06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494845"/>
            <a:ext cx="8254820" cy="1788446"/>
          </a:xfrm>
        </p:spPr>
        <p:txBody>
          <a:bodyPr/>
          <a:lstStyle/>
          <a:p>
            <a:r>
              <a:rPr lang="en-US" sz="3600" dirty="0"/>
              <a:t>ACCY577 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Machine Learning for Accounting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7090E2-D0BC-7D4F-925E-F49E9C8192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z="28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3594994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46A9CA-19EF-854F-B569-F4F44BE635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1896" y="719138"/>
            <a:ext cx="4119808" cy="4129087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700" dirty="0"/>
              <a:t>Machine Learning for Accounting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398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59350" y="1315536"/>
            <a:ext cx="5029200" cy="3385407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Module 1: Introduction to Machine Learning</a:t>
            </a:r>
          </a:p>
          <a:p>
            <a:r>
              <a:rPr lang="en-US" dirty="0"/>
              <a:t>Module 2: Machine Learning Algorithms I</a:t>
            </a:r>
          </a:p>
          <a:p>
            <a:r>
              <a:rPr lang="en-US" dirty="0"/>
              <a:t>Module 3: Machine Learning Algorithms II</a:t>
            </a:r>
          </a:p>
          <a:p>
            <a:r>
              <a:rPr lang="en-US" dirty="0"/>
              <a:t>Module 4: Model Evaluation</a:t>
            </a:r>
          </a:p>
          <a:p>
            <a:r>
              <a:rPr lang="en-US" dirty="0"/>
              <a:t>Module 5: Model Optimization</a:t>
            </a:r>
          </a:p>
          <a:p>
            <a:r>
              <a:rPr lang="en-US" dirty="0"/>
              <a:t>Module 6: Text Analysis</a:t>
            </a:r>
          </a:p>
          <a:p>
            <a:r>
              <a:rPr lang="en-US" dirty="0"/>
              <a:t>Module 7: Clustering</a:t>
            </a:r>
          </a:p>
          <a:p>
            <a:r>
              <a:rPr lang="en-US" dirty="0"/>
              <a:t>Module 8: Time Series Analysis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512346"/>
            <a:ext cx="8098637" cy="655908"/>
          </a:xfrm>
        </p:spPr>
        <p:txBody>
          <a:bodyPr>
            <a:normAutofit/>
          </a:bodyPr>
          <a:lstStyle/>
          <a:p>
            <a:r>
              <a:rPr lang="en-US" sz="2700" dirty="0"/>
              <a:t>Course Modules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92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50181" y="1315536"/>
            <a:ext cx="5029200" cy="3385407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One Overview Video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Three Lessons. Each lesson has: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One Lesson Notebook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One Lesson Video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One Review Video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One Quiz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One Assignment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988" y="512346"/>
            <a:ext cx="8098637" cy="655908"/>
          </a:xfrm>
        </p:spPr>
        <p:txBody>
          <a:bodyPr>
            <a:normAutofit/>
          </a:bodyPr>
          <a:lstStyle/>
          <a:p>
            <a:r>
              <a:rPr lang="en-US" sz="2700" dirty="0"/>
              <a:t>Module Content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430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62717" y="1447138"/>
            <a:ext cx="4989443" cy="2957884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/>
              <a:t>Watch Overview Video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/>
              <a:t>For each lesson: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Go through notebook briefly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Watch lesson video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Go through notebook carefully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/>
              <a:t>Watch Review Video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/>
              <a:t>Work on Quiz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/>
              <a:t>Work on Assignment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988" y="512346"/>
            <a:ext cx="8098637" cy="655908"/>
          </a:xfrm>
        </p:spPr>
        <p:txBody>
          <a:bodyPr>
            <a:normAutofit/>
          </a:bodyPr>
          <a:lstStyle/>
          <a:p>
            <a:r>
              <a:rPr lang="en-US" sz="2700" dirty="0"/>
              <a:t>Best Practice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808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431720"/>
      </p:ext>
    </p:extLst>
  </p:cSld>
  <p:clrMapOvr>
    <a:masterClrMapping/>
  </p:clrMapOvr>
</p:sld>
</file>

<file path=ppt/theme/theme1.xml><?xml version="1.0" encoding="utf-8"?>
<a:theme xmlns:a="http://schemas.openxmlformats.org/drawingml/2006/main" name="BIF Ex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26029E7F-8FBE-4A6E-87DE-89DBB63857CB}"/>
    </a:ext>
  </a:extLst>
</a:theme>
</file>

<file path=ppt/theme/theme10.xml><?xml version="1.0" encoding="utf-8"?>
<a:theme xmlns:a="http://schemas.openxmlformats.org/drawingml/2006/main" name="Office Them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DB3BC4B2-A86F-4A0C-848B-88A1C0550996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IF In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82A2E09-5814-4F7F-8CD5-BB17B64AF808}"/>
    </a:ext>
  </a:extLst>
</a:theme>
</file>

<file path=ppt/theme/theme3.xml><?xml version="1.0" encoding="utf-8"?>
<a:theme xmlns:a="http://schemas.openxmlformats.org/drawingml/2006/main" name="Older Student Sidewalk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743145AE-E926-4A43-BA01-97A5AB94DA86}"/>
    </a:ext>
  </a:extLst>
</a:theme>
</file>

<file path=ppt/theme/theme4.xml><?xml version="1.0" encoding="utf-8"?>
<a:theme xmlns:a="http://schemas.openxmlformats.org/drawingml/2006/main" name="Subtitle Slide Undergrads in Atrium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956E6EF-CB1F-4ECC-8FC4-6378B3BAF020}"/>
    </a:ext>
  </a:extLst>
</a:theme>
</file>

<file path=ppt/theme/theme5.xml><?xml version="1.0" encoding="utf-8"?>
<a:theme xmlns:a="http://schemas.openxmlformats.org/drawingml/2006/main" name="Student and Date Collag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C18C8C76-69DC-47CF-8741-B6636E12AF0C}"/>
    </a:ext>
  </a:extLst>
</a:theme>
</file>

<file path=ppt/theme/theme6.xml><?xml version="1.0" encoding="utf-8"?>
<a:theme xmlns:a="http://schemas.openxmlformats.org/drawingml/2006/main" name="3 Students Collaborating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58DB38E6-B4DE-4F79-8184-F4A2681E5D11}"/>
    </a:ext>
  </a:extLst>
</a:theme>
</file>

<file path=ppt/theme/theme7.xml><?xml version="1.0" encoding="utf-8"?>
<a:theme xmlns:a="http://schemas.openxmlformats.org/drawingml/2006/main" name="Formally Dress Older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3511AF49-D972-4728-BB09-86AF7E9867EC}"/>
    </a:ext>
  </a:extLst>
</a:theme>
</file>

<file path=ppt/theme/theme8.xml><?xml version="1.0" encoding="utf-8"?>
<a:theme xmlns:a="http://schemas.openxmlformats.org/drawingml/2006/main" name="Female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CFEEBB9-38B4-477D-91E5-6C7EB178AAFF}"/>
    </a:ext>
  </a:extLst>
</a:theme>
</file>

<file path=ppt/theme/theme9.xml><?xml version="1.0" encoding="utf-8"?>
<a:theme xmlns:a="http://schemas.openxmlformats.org/drawingml/2006/main" name="Informal Smiling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E68B7B43-E315-4675-B75C-B94038DBB98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BIF Exterior</Template>
  <TotalTime>12588</TotalTime>
  <Words>109</Words>
  <Application>Microsoft Macintosh PowerPoint</Application>
  <PresentationFormat>On-screen Show (16:9)</PresentationFormat>
  <Paragraphs>29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6</vt:i4>
      </vt:variant>
    </vt:vector>
  </HeadingPairs>
  <TitlesOfParts>
    <vt:vector size="18" baseType="lpstr">
      <vt:lpstr>Arial</vt:lpstr>
      <vt:lpstr>Calibri</vt:lpstr>
      <vt:lpstr>BIF Exterior</vt:lpstr>
      <vt:lpstr>BIF Interior</vt:lpstr>
      <vt:lpstr>Older Student Sidewalk</vt:lpstr>
      <vt:lpstr>Subtitle Slide Undergrads in Atrium</vt:lpstr>
      <vt:lpstr>Student and Date Collage</vt:lpstr>
      <vt:lpstr>3 Students Collaborating</vt:lpstr>
      <vt:lpstr>Formally Dress Older Student</vt:lpstr>
      <vt:lpstr>Female Student</vt:lpstr>
      <vt:lpstr>Informal Smiling Student</vt:lpstr>
      <vt:lpstr>Office Theme</vt:lpstr>
      <vt:lpstr>ACCY577   Machine Learning for Accounting</vt:lpstr>
      <vt:lpstr>Machine Learning for Accounting </vt:lpstr>
      <vt:lpstr>Course Modules</vt:lpstr>
      <vt:lpstr>Module Content</vt:lpstr>
      <vt:lpstr>Best Practice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ACCY577   Machine Learning for Accounting</dc:title>
  <dc:creator>Lu, Zhenzhong Linden</dc:creator>
  <cp:lastModifiedBy>Lu, Zhenzhong Linden</cp:lastModifiedBy>
  <cp:revision>11</cp:revision>
  <dcterms:created xsi:type="dcterms:W3CDTF">2019-10-12T20:28:15Z</dcterms:created>
  <dcterms:modified xsi:type="dcterms:W3CDTF">2019-10-29T20:44:43Z</dcterms:modified>
</cp:coreProperties>
</file>

<file path=docProps/thumbnail.jpeg>
</file>